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7" r:id="rId7"/>
    <p:sldId id="280" r:id="rId8"/>
    <p:sldId id="260" r:id="rId9"/>
    <p:sldId id="278" r:id="rId10"/>
    <p:sldId id="283" r:id="rId11"/>
    <p:sldId id="282" r:id="rId12"/>
    <p:sldId id="284" r:id="rId13"/>
    <p:sldId id="279" r:id="rId14"/>
    <p:sldId id="281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735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273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6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510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717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851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7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2773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540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607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24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40B5-B4B1-41AA-83D6-9AD7B4B7420E}" type="datetimeFigureOut">
              <a:rPr lang="cs-CZ" smtClean="0"/>
              <a:t>31. 1. 2018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584BB-F2DF-4A3E-B80C-95A378AE03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540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jpg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46882" y="68168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Úloha LZS v systému přednemocniční neodkladné péče v ČR ve 21. století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75958" y="5507957"/>
            <a:ext cx="6613793" cy="1655762"/>
          </a:xfrm>
        </p:spPr>
        <p:txBody>
          <a:bodyPr>
            <a:normAutofit/>
          </a:bodyPr>
          <a:lstStyle/>
          <a:p>
            <a:r>
              <a:rPr lang="cs-CZ" sz="2000" i="1" dirty="0"/>
              <a:t>Eva Smržová, Pracovní skupina pro LZS při SUMMK ČLS JEP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74" y="3630214"/>
            <a:ext cx="3574984" cy="197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0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Přednemocniční neodkladná péče v ČR ve </a:t>
            </a:r>
            <a:b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 století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Legislativní ukotvení (zákony 372, 374/2011 Sb., vyhláška 240/2012)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Úkol ZZS</a:t>
            </a:r>
            <a:r>
              <a:rPr lang="cs-CZ" dirty="0"/>
              <a:t>: k pacientovi dojet </a:t>
            </a:r>
            <a:r>
              <a:rPr lang="cs-CZ"/>
              <a:t>co nejdříve, na místě ho </a:t>
            </a:r>
            <a:r>
              <a:rPr lang="cs-CZ" dirty="0">
                <a:solidFill>
                  <a:srgbClr val="FF0000"/>
                </a:solidFill>
              </a:rPr>
              <a:t>adekvátně zajistit </a:t>
            </a:r>
            <a:r>
              <a:rPr lang="cs-CZ" dirty="0"/>
              <a:t>a </a:t>
            </a:r>
            <a:r>
              <a:rPr lang="cs-CZ" dirty="0">
                <a:solidFill>
                  <a:srgbClr val="FF0000"/>
                </a:solidFill>
              </a:rPr>
              <a:t>odvézt ho </a:t>
            </a:r>
            <a:r>
              <a:rPr lang="cs-CZ" dirty="0"/>
              <a:t>co nejrychleji </a:t>
            </a:r>
            <a:r>
              <a:rPr lang="cs-CZ" dirty="0">
                <a:solidFill>
                  <a:srgbClr val="FF0000"/>
                </a:solidFill>
              </a:rPr>
              <a:t>na správné místo</a:t>
            </a:r>
          </a:p>
          <a:p>
            <a:r>
              <a:rPr lang="cs-CZ" b="1" dirty="0"/>
              <a:t>Záchranný řetězec</a:t>
            </a:r>
            <a:r>
              <a:rPr lang="cs-CZ" dirty="0"/>
              <a:t>: ZOS- nejvhodnější výjezdová skupina (dojezd, odbornost, směrování)- zdravotnické zařízení </a:t>
            </a:r>
          </a:p>
          <a:p>
            <a:pPr marL="0" indent="0">
              <a:buNone/>
            </a:pPr>
            <a:r>
              <a:rPr lang="cs-CZ" dirty="0"/>
              <a:t>				</a:t>
            </a:r>
            <a:r>
              <a:rPr lang="cs-CZ" sz="4400" dirty="0">
                <a:solidFill>
                  <a:srgbClr val="FF0000"/>
                </a:solidFill>
              </a:rPr>
              <a:t>=SYSTÉM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683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Přednemocniční neodkladná péče v ČR ve </a:t>
            </a:r>
            <a:b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 století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14x krajská ZZS</a:t>
            </a:r>
          </a:p>
          <a:p>
            <a:r>
              <a:rPr lang="cs-CZ" dirty="0">
                <a:solidFill>
                  <a:srgbClr val="FF0000"/>
                </a:solidFill>
              </a:rPr>
              <a:t>579 výjezdových skupin</a:t>
            </a:r>
            <a:r>
              <a:rPr lang="cs-CZ" dirty="0"/>
              <a:t>, </a:t>
            </a:r>
            <a:r>
              <a:rPr lang="cs-CZ" dirty="0">
                <a:solidFill>
                  <a:schemeClr val="accent5"/>
                </a:solidFill>
              </a:rPr>
              <a:t>10 vrtulníků LZS </a:t>
            </a:r>
            <a:r>
              <a:rPr lang="cs-CZ" dirty="0"/>
              <a:t>(2016)</a:t>
            </a:r>
          </a:p>
          <a:p>
            <a:r>
              <a:rPr lang="cs-CZ" dirty="0">
                <a:solidFill>
                  <a:srgbClr val="FF0000"/>
                </a:solidFill>
              </a:rPr>
              <a:t>1 073 034 výjezdů</a:t>
            </a:r>
            <a:r>
              <a:rPr lang="cs-CZ" dirty="0"/>
              <a:t>, </a:t>
            </a:r>
            <a:r>
              <a:rPr lang="cs-CZ" dirty="0">
                <a:solidFill>
                  <a:schemeClr val="accent5"/>
                </a:solidFill>
              </a:rPr>
              <a:t>5770 akcí LZS </a:t>
            </a:r>
            <a:r>
              <a:rPr lang="cs-CZ" dirty="0"/>
              <a:t>(2016)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Funkčnost systému PNP primárně zajištěna pozemními posádkami, LZS systémovým „vylepšením“, možností zkvalitnění péče o některé skupiny pacientů.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209" y="1723920"/>
            <a:ext cx="3036499" cy="227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83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Přednemocniční neodkladná péče v ČR a LZS ve </a:t>
            </a:r>
            <a:b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 století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LZS </a:t>
            </a:r>
            <a:r>
              <a:rPr lang="cs-CZ" sz="2000" dirty="0"/>
              <a:t>(LVS dle legislativy)- </a:t>
            </a:r>
            <a:r>
              <a:rPr lang="cs-CZ" dirty="0">
                <a:solidFill>
                  <a:schemeClr val="accent5"/>
                </a:solidFill>
              </a:rPr>
              <a:t>výjimečné postavení v systému</a:t>
            </a:r>
          </a:p>
          <a:p>
            <a:endParaRPr lang="cs-CZ" dirty="0"/>
          </a:p>
          <a:p>
            <a:pPr lvl="4"/>
            <a:r>
              <a:rPr lang="cs-CZ" sz="2400" dirty="0">
                <a:solidFill>
                  <a:srgbClr val="FF0000"/>
                </a:solidFill>
              </a:rPr>
              <a:t>Rychlost</a:t>
            </a:r>
          </a:p>
          <a:p>
            <a:pPr lvl="4"/>
            <a:r>
              <a:rPr lang="cs-CZ" sz="2400" dirty="0">
                <a:solidFill>
                  <a:srgbClr val="FF0000"/>
                </a:solidFill>
              </a:rPr>
              <a:t>Nezávislost na pozemní infrastruktuře</a:t>
            </a:r>
          </a:p>
          <a:p>
            <a:pPr lvl="4"/>
            <a:r>
              <a:rPr lang="cs-CZ" sz="2400" dirty="0"/>
              <a:t>Vysoká odborná </a:t>
            </a:r>
            <a:r>
              <a:rPr lang="cs-CZ" sz="2400" dirty="0">
                <a:solidFill>
                  <a:srgbClr val="FF0000"/>
                </a:solidFill>
              </a:rPr>
              <a:t>erudice</a:t>
            </a:r>
            <a:r>
              <a:rPr lang="cs-CZ" sz="2400" dirty="0"/>
              <a:t> a </a:t>
            </a:r>
            <a:r>
              <a:rPr lang="cs-CZ" sz="2400" dirty="0">
                <a:solidFill>
                  <a:srgbClr val="FF0000"/>
                </a:solidFill>
              </a:rPr>
              <a:t>specializace zdravotnického týmu </a:t>
            </a:r>
            <a:r>
              <a:rPr lang="cs-CZ" sz="2400" dirty="0"/>
              <a:t>(menší skupina, spektrum zásahů, standardizace postupů, souhra týmu)</a:t>
            </a:r>
          </a:p>
          <a:p>
            <a:pPr marL="1828800" lvl="4" indent="0">
              <a:buNone/>
            </a:pPr>
            <a:endParaRPr lang="cs-CZ" sz="2400" dirty="0"/>
          </a:p>
          <a:p>
            <a:pPr lvl="4"/>
            <a:r>
              <a:rPr lang="cs-CZ" sz="2400" b="1" dirty="0"/>
              <a:t>Počasí</a:t>
            </a:r>
          </a:p>
          <a:p>
            <a:pPr lvl="4"/>
            <a:r>
              <a:rPr lang="cs-CZ" sz="2400" dirty="0"/>
              <a:t>Doba letové pohotovosti (den, noc)</a:t>
            </a:r>
          </a:p>
          <a:p>
            <a:pPr lvl="4"/>
            <a:r>
              <a:rPr lang="cs-CZ" sz="2400" dirty="0"/>
              <a:t>Souběhy požadavků (omezená zastupitelnost)</a:t>
            </a:r>
          </a:p>
          <a:p>
            <a:pPr lvl="4"/>
            <a:r>
              <a:rPr lang="cs-CZ" sz="2400" b="1" dirty="0"/>
              <a:t>Rizika provozu </a:t>
            </a:r>
            <a:r>
              <a:rPr lang="cs-CZ" sz="2400" dirty="0"/>
              <a:t>(selhání techniky, selhání lidského faktoru)</a:t>
            </a:r>
          </a:p>
        </p:txBody>
      </p:sp>
      <p:sp>
        <p:nvSpPr>
          <p:cNvPr id="7" name="Plus 6"/>
          <p:cNvSpPr/>
          <p:nvPr/>
        </p:nvSpPr>
        <p:spPr>
          <a:xfrm>
            <a:off x="1465243" y="2974554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Minus 7"/>
          <p:cNvSpPr/>
          <p:nvPr/>
        </p:nvSpPr>
        <p:spPr>
          <a:xfrm>
            <a:off x="1465243" y="4777821"/>
            <a:ext cx="914400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320" y="1476891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4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941" y="518424"/>
            <a:ext cx="2876550" cy="159067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 století a operační řízení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8996818" cy="4714877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Úkol:</a:t>
            </a:r>
            <a:r>
              <a:rPr lang="cs-CZ" dirty="0"/>
              <a:t> najít v záplavě tísňových výzev a výjezdů ty  pacienty, kteří z nasazení LZS mohou profitovat, a využít ji pro péči o ně co nejúčelněji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557" y="3282681"/>
            <a:ext cx="4381500" cy="2914650"/>
          </a:xfrm>
          <a:prstGeom prst="rect">
            <a:avLst/>
          </a:prstGeom>
        </p:spPr>
      </p:pic>
      <p:pic>
        <p:nvPicPr>
          <p:cNvPr id="7" name="Picture 4" descr="rbs1_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01" y="3489208"/>
            <a:ext cx="31607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Šipka doprava 5"/>
          <p:cNvSpPr/>
          <p:nvPr/>
        </p:nvSpPr>
        <p:spPr>
          <a:xfrm>
            <a:off x="6213513" y="4395730"/>
            <a:ext cx="1738572" cy="682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930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 a operační řízení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Indikační kritéria pro nasazení LZS </a:t>
            </a:r>
            <a:r>
              <a:rPr lang="cs-CZ" dirty="0"/>
              <a:t>(DP SUMMK č.14)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„Čas+ erudice“- </a:t>
            </a:r>
            <a:r>
              <a:rPr lang="cs-CZ" dirty="0" err="1"/>
              <a:t>centrové</a:t>
            </a:r>
            <a:r>
              <a:rPr lang="cs-CZ" dirty="0"/>
              <a:t> programy (vážné úrazy- 70%, CMP, AKS), kriticky nemocné děti, NZO</a:t>
            </a:r>
          </a:p>
          <a:p>
            <a:r>
              <a:rPr lang="cs-CZ" dirty="0">
                <a:solidFill>
                  <a:srgbClr val="FF0000"/>
                </a:solidFill>
              </a:rPr>
              <a:t>„Lékař“- </a:t>
            </a:r>
            <a:r>
              <a:rPr lang="cs-CZ" dirty="0"/>
              <a:t>záloha RLP/RV (výzvy nejvyšší naléhavosti)</a:t>
            </a:r>
          </a:p>
          <a:p>
            <a:r>
              <a:rPr lang="cs-CZ" dirty="0">
                <a:solidFill>
                  <a:srgbClr val="FF0000"/>
                </a:solidFill>
              </a:rPr>
              <a:t>„Terén“ </a:t>
            </a:r>
            <a:r>
              <a:rPr lang="cs-CZ" dirty="0"/>
              <a:t>(nelze dojet po zemi+ lze přistát, nelze ani přistát)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Aktivace LZS ideálně již na základě tísňové výzvy </a:t>
            </a:r>
            <a:r>
              <a:rPr lang="cs-CZ" dirty="0"/>
              <a:t>(H 1/I), předání výzvy a lokalizace, spolupráce s pozemními složkami a IZS (cíl- předání do ZZ do 60 minut od výzvy)</a:t>
            </a:r>
          </a:p>
          <a:p>
            <a:pPr marL="0" indent="0">
              <a:buNone/>
            </a:pPr>
            <a:r>
              <a:rPr lang="cs-CZ" dirty="0"/>
              <a:t>Již </a:t>
            </a:r>
            <a:r>
              <a:rPr lang="cs-CZ" b="1" dirty="0"/>
              <a:t>téměř výhradně primární zásahy do terénu </a:t>
            </a:r>
            <a:r>
              <a:rPr lang="cs-CZ" dirty="0"/>
              <a:t>(85%).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388" y="518423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39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 a operační řízení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996447"/>
              </p:ext>
            </p:extLst>
          </p:nvPr>
        </p:nvGraphicFramePr>
        <p:xfrm>
          <a:off x="1094419" y="2211215"/>
          <a:ext cx="8393113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3" imgW="8763200" imgH="4543425" progId="Excel.Sheet.12">
                  <p:embed/>
                </p:oleObj>
              </mc:Choice>
              <mc:Fallback>
                <p:oleObj name="Worksheet" r:id="rId3" imgW="8763200" imgH="45434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4419" y="2211215"/>
                        <a:ext cx="8393113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691" y="1415877"/>
            <a:ext cx="2876550" cy="1590675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3040655" y="5442333"/>
            <a:ext cx="1487278" cy="5288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83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 a operační řízení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286" y="365125"/>
            <a:ext cx="2876550" cy="1590675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0064" y="2034945"/>
            <a:ext cx="10515600" cy="4351338"/>
          </a:xfrm>
        </p:spPr>
        <p:txBody>
          <a:bodyPr/>
          <a:lstStyle/>
          <a:p>
            <a:endParaRPr lang="cs-CZ" dirty="0"/>
          </a:p>
          <a:p>
            <a:r>
              <a:rPr lang="cs-CZ" b="1" dirty="0"/>
              <a:t>Kultivace operačního řízení </a:t>
            </a:r>
            <a:r>
              <a:rPr lang="cs-CZ" dirty="0"/>
              <a:t>zlepšením spolupráce jednotlivých ZOS, využití moderních technologií k zobjektivnění indikací (on-line sledování polohy vrtulníků v mapách, rozhodování na základě kalkulovaných časů doletů)</a:t>
            </a:r>
          </a:p>
          <a:p>
            <a:r>
              <a:rPr lang="cs-CZ" b="1" dirty="0"/>
              <a:t>Výhled do blízké budoucnosti- </a:t>
            </a:r>
            <a:r>
              <a:rPr lang="cs-CZ" dirty="0"/>
              <a:t>úbytek lékařů v pozemních posádkách, možná </a:t>
            </a:r>
            <a:r>
              <a:rPr lang="cs-CZ" b="1" dirty="0"/>
              <a:t>větší přesah role LZS do RV? </a:t>
            </a:r>
            <a:r>
              <a:rPr lang="cs-CZ" dirty="0"/>
              <a:t>(Rakousko, Německo…)</a:t>
            </a:r>
          </a:p>
        </p:txBody>
      </p:sp>
    </p:spTree>
    <p:extLst>
      <p:ext uri="{BB962C8B-B14F-4D97-AF65-F5344CB8AC3E}">
        <p14:creationId xmlns:p14="http://schemas.microsoft.com/office/powerpoint/2010/main" val="280766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21.století- úkoly posádky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Bezpečně! </a:t>
            </a:r>
            <a:r>
              <a:rPr lang="cs-CZ" sz="2000" dirty="0"/>
              <a:t>(„běžný“ provoz, noc, nepřístupný terén)</a:t>
            </a:r>
            <a:endParaRPr lang="cs-CZ" sz="2000" b="1" dirty="0">
              <a:solidFill>
                <a:srgbClr val="FF0000"/>
              </a:solidFill>
            </a:endParaRPr>
          </a:p>
          <a:p>
            <a:r>
              <a:rPr lang="cs-CZ" b="1" dirty="0"/>
              <a:t>Rychle</a:t>
            </a:r>
          </a:p>
          <a:p>
            <a:r>
              <a:rPr lang="cs-CZ" b="1" dirty="0"/>
              <a:t>Správně</a:t>
            </a:r>
          </a:p>
          <a:p>
            <a:endParaRPr lang="cs-CZ" dirty="0"/>
          </a:p>
          <a:p>
            <a:r>
              <a:rPr lang="cs-CZ" b="1" dirty="0"/>
              <a:t>Standardizace</a:t>
            </a:r>
            <a:r>
              <a:rPr lang="cs-CZ" dirty="0"/>
              <a:t> postupů (let, zajištění, směrování, návaznost péče) </a:t>
            </a:r>
          </a:p>
          <a:p>
            <a:r>
              <a:rPr lang="cs-CZ" b="1" dirty="0"/>
              <a:t>Souhra</a:t>
            </a:r>
            <a:r>
              <a:rPr lang="cs-CZ" dirty="0"/>
              <a:t> celého týmu (za letu i při péči o pacienta)- systematický výcvik a pravidelný trénink (SOP, CRM, ATLS, ALS)</a:t>
            </a:r>
          </a:p>
          <a:p>
            <a:r>
              <a:rPr lang="cs-CZ" b="1" dirty="0"/>
              <a:t>Přesah a prolínání kompetencí </a:t>
            </a:r>
            <a:r>
              <a:rPr lang="cs-CZ" dirty="0"/>
              <a:t>technických/zdravotnických (TCM, zásahy s lanovými technikami)</a:t>
            </a:r>
          </a:p>
          <a:p>
            <a:r>
              <a:rPr lang="cs-CZ" b="1" dirty="0"/>
              <a:t>Spolupráce s pozemními posádkami a ostatními složkami IZS, spojení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050" y="1410789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93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50" y="490113"/>
            <a:ext cx="2876550" cy="159067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21.století- zdravotnické výzvy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Nové </a:t>
            </a:r>
            <a:r>
              <a:rPr lang="cs-CZ" dirty="0">
                <a:solidFill>
                  <a:srgbClr val="FF0000"/>
                </a:solidFill>
              </a:rPr>
              <a:t>progresivní postupy </a:t>
            </a:r>
            <a:r>
              <a:rPr lang="cs-CZ" dirty="0"/>
              <a:t>(</a:t>
            </a:r>
            <a:r>
              <a:rPr lang="cs-CZ" dirty="0" err="1"/>
              <a:t>thorakotomie</a:t>
            </a:r>
            <a:r>
              <a:rPr lang="cs-CZ" dirty="0"/>
              <a:t>, </a:t>
            </a:r>
            <a:r>
              <a:rPr lang="cs-CZ" dirty="0" err="1"/>
              <a:t>clamping</a:t>
            </a:r>
            <a:r>
              <a:rPr lang="cs-CZ" dirty="0"/>
              <a:t> aorty, krevní deriváty na palubě)</a:t>
            </a:r>
          </a:p>
          <a:p>
            <a:r>
              <a:rPr lang="cs-CZ" dirty="0">
                <a:solidFill>
                  <a:srgbClr val="FF0000"/>
                </a:solidFill>
              </a:rPr>
              <a:t>Technické vybavení </a:t>
            </a:r>
            <a:r>
              <a:rPr lang="cs-CZ" dirty="0"/>
              <a:t>(</a:t>
            </a:r>
            <a:r>
              <a:rPr lang="cs-CZ" dirty="0" err="1"/>
              <a:t>sono</a:t>
            </a:r>
            <a:r>
              <a:rPr lang="cs-CZ" dirty="0"/>
              <a:t>, CT, ECMO)</a:t>
            </a:r>
          </a:p>
        </p:txBody>
      </p:sp>
      <p:pic>
        <p:nvPicPr>
          <p:cNvPr id="4" name="obrázek 4" descr="http://journals.lww.com/neurotodayonline/PublishingImages/stroke%20ambulanc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825" y="4039366"/>
            <a:ext cx="4956175" cy="155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1" descr="https://2nznub4x5d61ra4q12fyu67t-wpengine.netdna-ssl.com/wp-content/uploads/2012/06/Inside-Stemo-stroke-ambulance-with-CT-scanne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5190" y="3205908"/>
            <a:ext cx="5044386" cy="32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326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21.století- noční lety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Personální a technické vybavení </a:t>
            </a:r>
          </a:p>
          <a:p>
            <a:r>
              <a:rPr lang="cs-CZ" dirty="0">
                <a:solidFill>
                  <a:srgbClr val="FF0000"/>
                </a:solidFill>
              </a:rPr>
              <a:t>Výcvik posádky</a:t>
            </a:r>
          </a:p>
          <a:p>
            <a:r>
              <a:rPr lang="cs-CZ" dirty="0"/>
              <a:t>Pozemní infrastruktura, pravidla pro součinnost pozemních složek</a:t>
            </a:r>
          </a:p>
          <a:p>
            <a:endParaRPr lang="cs-CZ" dirty="0"/>
          </a:p>
          <a:p>
            <a:r>
              <a:rPr lang="cs-CZ" b="1" dirty="0"/>
              <a:t>Nutná objektivizace reálné potřeby zásahů LZS „potmě“</a:t>
            </a:r>
            <a:r>
              <a:rPr lang="cs-CZ" dirty="0"/>
              <a:t> a standardizace pravidel pro účelné operační řízení i co nejbezpečnější provádění tohoto typu zásahů </a:t>
            </a:r>
            <a:r>
              <a:rPr lang="cs-CZ" b="1" dirty="0"/>
              <a:t>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797" y="584523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4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352" y="521493"/>
            <a:ext cx="2876550" cy="159067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58473" cy="157384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21.století- zásahy v nepřístupném terénu s lanovými technikami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829" y="2626890"/>
            <a:ext cx="10515600" cy="4351338"/>
          </a:xfrm>
        </p:spPr>
        <p:txBody>
          <a:bodyPr/>
          <a:lstStyle/>
          <a:p>
            <a:r>
              <a:rPr lang="cs-CZ" dirty="0"/>
              <a:t>Pouze </a:t>
            </a:r>
            <a:r>
              <a:rPr lang="cs-CZ" b="1" dirty="0"/>
              <a:t>prostředek pro umožnění zdravotnického zásahu </a:t>
            </a:r>
            <a:r>
              <a:rPr lang="cs-CZ" dirty="0"/>
              <a:t>i u pacienta v nepřístupném terénu (bezpečný a rychlý přístup týmu, evakuace pacienta)</a:t>
            </a:r>
          </a:p>
          <a:p>
            <a:r>
              <a:rPr lang="cs-CZ" dirty="0"/>
              <a:t>Cíl- poskytnutí nezbytné zdravotní péče přímo na místě (</a:t>
            </a:r>
            <a:r>
              <a:rPr lang="cs-CZ" dirty="0" err="1"/>
              <a:t>polytrauma</a:t>
            </a:r>
            <a:r>
              <a:rPr lang="cs-CZ" dirty="0"/>
              <a:t>, NZO), i zde </a:t>
            </a:r>
            <a:r>
              <a:rPr lang="cs-CZ" dirty="0">
                <a:solidFill>
                  <a:srgbClr val="FF0000"/>
                </a:solidFill>
              </a:rPr>
              <a:t>bezpečně, rychle a správně</a:t>
            </a:r>
          </a:p>
          <a:p>
            <a:r>
              <a:rPr lang="cs-CZ" dirty="0"/>
              <a:t>Technické a personální vybavení, výcvik, přísná standardizace vybavení i postupů</a:t>
            </a:r>
          </a:p>
          <a:p>
            <a:r>
              <a:rPr lang="cs-CZ" dirty="0"/>
              <a:t>I zde </a:t>
            </a:r>
            <a:r>
              <a:rPr lang="cs-CZ" b="1" dirty="0"/>
              <a:t>nutná objektivizace potřeb těchto zásahů a možností personálních i technických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2083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LZS v ČR ve 21.století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/>
              <a:t>Zdravotnická „zásahová jednotka“</a:t>
            </a:r>
          </a:p>
          <a:p>
            <a:pPr marL="0" indent="0">
              <a:buNone/>
            </a:pPr>
            <a:r>
              <a:rPr lang="cs-CZ" dirty="0"/>
              <a:t>			x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Pouze jeden z článků řetězce, samostatně nefunkční </a:t>
            </a:r>
          </a:p>
          <a:p>
            <a:pPr marL="0" indent="0">
              <a:buNone/>
            </a:pPr>
            <a:r>
              <a:rPr lang="cs-CZ" dirty="0"/>
              <a:t>(ZOS- pozemní posádky- ostatní složky IZS- LZS- cílová zdravotnická zařízení)</a:t>
            </a:r>
          </a:p>
          <a:p>
            <a:pPr marL="0" indent="0">
              <a:buNone/>
            </a:pPr>
            <a:r>
              <a:rPr lang="cs-CZ" dirty="0"/>
              <a:t>Sílu řetězce udává vždy jeho nejslabší článek…LZS musí být dokonale připravena plnit svou „elitní“ roli, bez účinné souhry a návaznosti všech ostatních článků však její účelné využití nemožné.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4000" b="1" dirty="0" err="1">
                <a:solidFill>
                  <a:srgbClr val="FF0000"/>
                </a:solidFill>
              </a:rPr>
              <a:t>It</a:t>
            </a:r>
            <a:r>
              <a:rPr lang="cs-CZ" sz="4000" b="1" dirty="0">
                <a:solidFill>
                  <a:srgbClr val="FF0000"/>
                </a:solidFill>
              </a:rPr>
              <a:t> </a:t>
            </a:r>
            <a:r>
              <a:rPr lang="cs-CZ" sz="4000" b="1" dirty="0" err="1">
                <a:solidFill>
                  <a:srgbClr val="FF0000"/>
                </a:solidFill>
              </a:rPr>
              <a:t>takes</a:t>
            </a:r>
            <a:r>
              <a:rPr lang="cs-CZ" sz="4000" b="1" dirty="0">
                <a:solidFill>
                  <a:srgbClr val="FF0000"/>
                </a:solidFill>
              </a:rPr>
              <a:t> </a:t>
            </a:r>
            <a:r>
              <a:rPr lang="cs-CZ" sz="4000" b="1" dirty="0" err="1">
                <a:solidFill>
                  <a:srgbClr val="FF0000"/>
                </a:solidFill>
              </a:rPr>
              <a:t>system</a:t>
            </a:r>
            <a:r>
              <a:rPr lang="cs-CZ" sz="4000" b="1" dirty="0">
                <a:solidFill>
                  <a:srgbClr val="FF0000"/>
                </a:solidFill>
              </a:rPr>
              <a:t> to </a:t>
            </a:r>
            <a:r>
              <a:rPr lang="cs-CZ" sz="4000" b="1" dirty="0" err="1">
                <a:solidFill>
                  <a:srgbClr val="FF0000"/>
                </a:solidFill>
              </a:rPr>
              <a:t>save</a:t>
            </a:r>
            <a:r>
              <a:rPr lang="cs-CZ" sz="4000" b="1" dirty="0">
                <a:solidFill>
                  <a:srgbClr val="FF0000"/>
                </a:solidFill>
              </a:rPr>
              <a:t> a </a:t>
            </a:r>
            <a:r>
              <a:rPr lang="cs-CZ" sz="4000" b="1" dirty="0" err="1">
                <a:solidFill>
                  <a:srgbClr val="FF0000"/>
                </a:solidFill>
              </a:rPr>
              <a:t>life</a:t>
            </a:r>
            <a:r>
              <a:rPr lang="cs-CZ" sz="4000" b="1" dirty="0">
                <a:solidFill>
                  <a:srgbClr val="FF0000"/>
                </a:solidFill>
              </a:rPr>
              <a:t>…</a:t>
            </a:r>
            <a:r>
              <a:rPr lang="cs-CZ" sz="4000" dirty="0"/>
              <a:t> </a:t>
            </a:r>
            <a:r>
              <a:rPr lang="cs-CZ" sz="2000" dirty="0"/>
              <a:t>(</a:t>
            </a:r>
            <a:r>
              <a:rPr lang="cs-CZ" sz="1800" dirty="0"/>
              <a:t>ERC </a:t>
            </a:r>
            <a:r>
              <a:rPr lang="cs-CZ" sz="1800" dirty="0" err="1"/>
              <a:t>Guidelines</a:t>
            </a:r>
            <a:r>
              <a:rPr lang="cs-CZ" sz="1800" dirty="0"/>
              <a:t> </a:t>
            </a:r>
            <a:r>
              <a:rPr lang="cs-CZ" sz="1800" dirty="0" err="1"/>
              <a:t>for</a:t>
            </a:r>
            <a:r>
              <a:rPr lang="cs-CZ" sz="1800" dirty="0"/>
              <a:t> </a:t>
            </a:r>
            <a:r>
              <a:rPr lang="cs-CZ" sz="1800" dirty="0" err="1"/>
              <a:t>resuscitation</a:t>
            </a:r>
            <a:r>
              <a:rPr lang="cs-CZ" sz="1800" dirty="0"/>
              <a:t> 2015)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0" y="529440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27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44220" y="3027886"/>
            <a:ext cx="4956672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pozornost!</a:t>
            </a:r>
          </a:p>
        </p:txBody>
      </p:sp>
      <p:graphicFrame>
        <p:nvGraphicFramePr>
          <p:cNvPr id="4" name="Zástupný symbol pro obsah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4959107"/>
              </p:ext>
            </p:extLst>
          </p:nvPr>
        </p:nvGraphicFramePr>
        <p:xfrm>
          <a:off x="1079653" y="628592"/>
          <a:ext cx="4142342" cy="5858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Acrobat Document" r:id="rId3" imgW="8020000" imgH="11344141" progId="AcroExch.Document.DC">
                  <p:embed/>
                </p:oleObj>
              </mc:Choice>
              <mc:Fallback>
                <p:oleObj name="Acrobat Document" r:id="rId3" imgW="8020000" imgH="1134414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653" y="628592"/>
                        <a:ext cx="4142342" cy="5858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563" y="628592"/>
            <a:ext cx="2876550" cy="159067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153264" y="4869680"/>
            <a:ext cx="5321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smrzova.eva@zzsuk.cz</a:t>
            </a:r>
          </a:p>
        </p:txBody>
      </p:sp>
    </p:spTree>
    <p:extLst>
      <p:ext uri="{BB962C8B-B14F-4D97-AF65-F5344CB8AC3E}">
        <p14:creationId xmlns:p14="http://schemas.microsoft.com/office/powerpoint/2010/main" val="41628779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3704</TotalTime>
  <Words>683</Words>
  <Application>Microsoft Office PowerPoint</Application>
  <PresentationFormat>Širokoúhlá obrazovka</PresentationFormat>
  <Paragraphs>79</Paragraphs>
  <Slides>14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Worksheet</vt:lpstr>
      <vt:lpstr>Acrobat Document</vt:lpstr>
      <vt:lpstr>Úloha LZS v systému přednemocniční neodkladné péče v ČR ve 21. století </vt:lpstr>
      <vt:lpstr>Přednemocniční neodkladná péče v ČR ve  21. století</vt:lpstr>
      <vt:lpstr>Přednemocniční neodkladná péče v ČR ve  21. století</vt:lpstr>
      <vt:lpstr>Přednemocniční neodkladná péče v ČR a LZS ve  21. století</vt:lpstr>
      <vt:lpstr>LZS v ČR ve 21. století a operační řízení</vt:lpstr>
      <vt:lpstr>LZS v ČR ve 21.století a operační řízení</vt:lpstr>
      <vt:lpstr>LZS v ČR ve 21.století a operační řízení</vt:lpstr>
      <vt:lpstr>LZS v ČR ve 21.století a operační řízení</vt:lpstr>
      <vt:lpstr>LZS v ČR ve 21.století- úkoly posádky</vt:lpstr>
      <vt:lpstr>LZS v ČR ve 21.století- zdravotnické výzvy</vt:lpstr>
      <vt:lpstr>LZS v ČR ve 21.století- noční lety</vt:lpstr>
      <vt:lpstr>LZS v ČR ve 21.století- zásahy v nepřístupném terénu s lanovými technikami</vt:lpstr>
      <vt:lpstr>LZS v ČR ve 21.století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Úloha LZS v systému přednemocniční péče v ČR ve 21. století</dc:title>
  <dc:creator>Eva Smržová</dc:creator>
  <cp:lastModifiedBy>Ondřej Franěk</cp:lastModifiedBy>
  <cp:revision>44</cp:revision>
  <dcterms:created xsi:type="dcterms:W3CDTF">2017-11-18T10:06:51Z</dcterms:created>
  <dcterms:modified xsi:type="dcterms:W3CDTF">2018-01-31T18:59:44Z</dcterms:modified>
</cp:coreProperties>
</file>